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7" d="100"/>
          <a:sy n="117" d="100"/>
        </p:scale>
        <p:origin x="102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3B526E01-3113-5B5D-7C23-E5E102A1D94E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00BD38EA-54FA-05B4-577C-CA1C79EDA546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 altLang="en-US"/>
          </a:p>
        </p:txBody>
      </p:sp>
      <p:sp>
        <p:nvSpPr>
          <p:cNvPr id="8196" name="Rectangle 4">
            <a:extLst>
              <a:ext uri="{FF2B5EF4-FFF2-40B4-BE49-F238E27FC236}">
                <a16:creationId xmlns:a16="http://schemas.microsoft.com/office/drawing/2014/main" id="{F566DA2C-EDD0-4ABC-6232-19B477713CBF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8197" name="Rectangle 5">
            <a:extLst>
              <a:ext uri="{FF2B5EF4-FFF2-40B4-BE49-F238E27FC236}">
                <a16:creationId xmlns:a16="http://schemas.microsoft.com/office/drawing/2014/main" id="{5041BB51-4857-E8B2-7DA4-9103DDF7311D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8198" name="Rectangle 6">
            <a:extLst>
              <a:ext uri="{FF2B5EF4-FFF2-40B4-BE49-F238E27FC236}">
                <a16:creationId xmlns:a16="http://schemas.microsoft.com/office/drawing/2014/main" id="{28498C08-B7E4-7065-A533-FC001B2F7867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8199" name="Rectangle 7">
            <a:extLst>
              <a:ext uri="{FF2B5EF4-FFF2-40B4-BE49-F238E27FC236}">
                <a16:creationId xmlns:a16="http://schemas.microsoft.com/office/drawing/2014/main" id="{55103390-755B-6DC4-10F5-842AFE366E2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8FF35D3-9941-4A04-9BF6-FCBCE451F2A8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E3FB50E4-2BDC-DECB-242D-B383811E5F5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8BB9AE1-606D-4D56-A0E1-0571CC3BDCD3}" type="slidenum">
              <a:rPr lang="en-GB" altLang="en-US"/>
              <a:pPr/>
              <a:t>1</a:t>
            </a:fld>
            <a:endParaRPr lang="en-GB" altLang="en-US"/>
          </a:p>
        </p:txBody>
      </p:sp>
      <p:sp>
        <p:nvSpPr>
          <p:cNvPr id="9218" name="Rectangle 2">
            <a:extLst>
              <a:ext uri="{FF2B5EF4-FFF2-40B4-BE49-F238E27FC236}">
                <a16:creationId xmlns:a16="http://schemas.microsoft.com/office/drawing/2014/main" id="{6680C621-808D-F0F7-3F1D-5839E38C9693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192B04DA-2FF5-E090-7046-9D4C9A87B83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ADFB78B5-BDE4-1110-E961-E8DDD6100F2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887C172-37F6-4CBE-AE87-DB822497C6FB}" type="slidenum">
              <a:rPr lang="en-GB" altLang="en-US"/>
              <a:pPr/>
              <a:t>2</a:t>
            </a:fld>
            <a:endParaRPr lang="en-GB" altLang="en-US"/>
          </a:p>
        </p:txBody>
      </p:sp>
      <p:sp>
        <p:nvSpPr>
          <p:cNvPr id="10242" name="Rectangle 2">
            <a:extLst>
              <a:ext uri="{FF2B5EF4-FFF2-40B4-BE49-F238E27FC236}">
                <a16:creationId xmlns:a16="http://schemas.microsoft.com/office/drawing/2014/main" id="{E9852130-4568-9863-A9AA-F1A4610C073C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141ED7D6-ADDC-AC20-B668-C800789C639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690C6F2F-2FF3-338F-ECC9-4880C7EFCA4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D2C167D-3727-4ADC-A7DD-4628AC0D6C26}" type="slidenum">
              <a:rPr lang="en-GB" altLang="en-US"/>
              <a:pPr/>
              <a:t>3</a:t>
            </a:fld>
            <a:endParaRPr lang="en-GB" altLang="en-US"/>
          </a:p>
        </p:txBody>
      </p:sp>
      <p:sp>
        <p:nvSpPr>
          <p:cNvPr id="11266" name="Rectangle 2">
            <a:extLst>
              <a:ext uri="{FF2B5EF4-FFF2-40B4-BE49-F238E27FC236}">
                <a16:creationId xmlns:a16="http://schemas.microsoft.com/office/drawing/2014/main" id="{E29C6CBA-7BDE-FABE-0863-79CDCC19D070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B931AFDA-B2A9-1055-8926-EB0BD2F3602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7BC52B2E-1949-F73B-04BF-0C39177D15A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12669F4-62D1-47CB-B219-3E8004F92C67}" type="slidenum">
              <a:rPr lang="en-GB" altLang="en-US"/>
              <a:pPr/>
              <a:t>4</a:t>
            </a:fld>
            <a:endParaRPr lang="en-GB" altLang="en-US"/>
          </a:p>
        </p:txBody>
      </p:sp>
      <p:sp>
        <p:nvSpPr>
          <p:cNvPr id="12290" name="Rectangle 2">
            <a:extLst>
              <a:ext uri="{FF2B5EF4-FFF2-40B4-BE49-F238E27FC236}">
                <a16:creationId xmlns:a16="http://schemas.microsoft.com/office/drawing/2014/main" id="{6CE7B0C1-771D-E7A0-CA08-2588E8AF566F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EF65ABD3-B6B6-4319-FDFE-829520104F9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CFED2835-02A6-5F7B-8A98-6C8A1273C38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C0CDF59-7070-4A01-8069-85199E467655}" type="slidenum">
              <a:rPr lang="en-GB" altLang="en-US"/>
              <a:pPr/>
              <a:t>5</a:t>
            </a:fld>
            <a:endParaRPr lang="en-GB" altLang="en-US"/>
          </a:p>
        </p:txBody>
      </p:sp>
      <p:sp>
        <p:nvSpPr>
          <p:cNvPr id="13314" name="Rectangle 2">
            <a:extLst>
              <a:ext uri="{FF2B5EF4-FFF2-40B4-BE49-F238E27FC236}">
                <a16:creationId xmlns:a16="http://schemas.microsoft.com/office/drawing/2014/main" id="{FEDC9734-9C99-42EC-3827-F3B474E18A49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AFECC720-B102-0905-CACA-8F786EDCD44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829738E3-9306-35D5-E4A9-ABFF0A126EC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61446D7-1984-46B4-8FB1-C2BB8666ED93}" type="slidenum">
              <a:rPr lang="en-GB" altLang="en-US"/>
              <a:pPr/>
              <a:t>6</a:t>
            </a:fld>
            <a:endParaRPr lang="en-GB" altLang="en-US"/>
          </a:p>
        </p:txBody>
      </p:sp>
      <p:sp>
        <p:nvSpPr>
          <p:cNvPr id="14338" name="Rectangle 2">
            <a:extLst>
              <a:ext uri="{FF2B5EF4-FFF2-40B4-BE49-F238E27FC236}">
                <a16:creationId xmlns:a16="http://schemas.microsoft.com/office/drawing/2014/main" id="{390737A7-E28D-17E4-9F15-37784930E905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99E7062E-F6B8-3082-E7ED-30CE2C32F53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57BEDB05-DC98-0EFA-3930-434F1CFA152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B1E69F2-F9CD-484E-95DA-3A3367CF77C5}" type="slidenum">
              <a:rPr lang="en-GB" altLang="en-US"/>
              <a:pPr/>
              <a:t>7</a:t>
            </a:fld>
            <a:endParaRPr lang="en-GB" altLang="en-US"/>
          </a:p>
        </p:txBody>
      </p:sp>
      <p:sp>
        <p:nvSpPr>
          <p:cNvPr id="16386" name="Rectangle 2">
            <a:extLst>
              <a:ext uri="{FF2B5EF4-FFF2-40B4-BE49-F238E27FC236}">
                <a16:creationId xmlns:a16="http://schemas.microsoft.com/office/drawing/2014/main" id="{8A4CDAC3-6FE4-7962-E27B-6850835526DA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A6881D67-9FB2-5DB0-3D90-8F7241A9036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D18A1C-A0B8-21D2-3118-F4E9BE03216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6DD80F4-8694-520F-6A45-41972666B1E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49909C-C7F5-6E7C-4C90-1062250FA4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235C56-45A7-9A1E-B58F-805DF681A0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24BF99-B84A-C09B-86D5-7C708E1504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EDBD8C-C343-4DA1-B40E-15DAC6C8425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914122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FA0ABF-A536-57B9-9E89-F875C69973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96AC498-BA25-7885-6C48-E4EBBA99890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B53D48-1AC0-3821-17C1-5275CCE023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C369C1-353A-E200-A5B4-E7B839C305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66E4BE-EB9C-4B2C-C49E-1C5F4DFCF3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C886B3-FD43-417C-BACD-9ED3D87F35E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264618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BF2C0B0-8208-0D3D-2ACD-C9487993302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A1B37CC-25D2-24AC-D3B9-FF99482C3C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84F5AD-8BB9-4BFD-49EF-1A11B60B65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2D3167-11C5-F683-A786-6C3966431C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4317A6-74E6-6FDE-BA49-71FC2627AD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C8F64F-C3C8-4CA9-BB69-A538DDCCFCA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35099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3AAE90-B028-C25F-6AA5-2F29086EB0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FF09AE-7446-FC4C-1D63-B7A0BAF10F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2AE23F-2850-7BB5-3126-218CC1ECF7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F913D3-1620-5666-32C0-A7601DA5AC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5DFAE1-2189-C4E4-3D3D-3F8C54225A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847FB8-5E59-4370-AD19-FF25FCAC757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184430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F9C857-2947-7D7F-BA0F-C6F729DDE9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7A54FF0-FEC6-9048-F527-F17F1058E1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38F969-E31E-547E-890E-06A46AB17A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3F8E6B-7578-2939-62C1-7AB064D72E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A2B83B-4908-BA37-747F-18CCAFE640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07295D-8678-4D84-A42A-0DE786DC777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861732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7296FF-4EC1-BF3C-BA72-DF13D66316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70D658-F7D5-1FC0-65BB-CC55EE0E54D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F24A7DA-013D-C26A-3D3A-11A5BEC4526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4E2F04-6E94-30F3-9C16-1289AD6E66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4172034-3B8A-E080-1B87-7C770DD125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F32F8F9-0274-3A70-2A5B-3E24DE8C06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4718F3-AE6C-4EB1-B2D2-BDD59A4CACC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508517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2CA6F0-3639-85AC-B12C-7B5F6E67F0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BB97EB4-8B0F-731F-9E5C-4F9F6AE725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00E9D06-EE27-7238-AA74-4F42F89649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6AD716A-1B78-067C-AE6B-1706FD51FDC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74DD096-4FC8-72EA-7B45-C89BA60DD6E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F62254E-CDD2-F7CF-5B3B-20E5C9563C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8BB16E7-E710-6D12-DC29-7DCE09FCE3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D5CE7FD-12F7-99DB-C742-BC1FB4F661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769DC0-33A0-4C42-8CB0-A9B5E488C1B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383444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16B011-0694-A70F-8BB3-E72C9088B6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4493B14-9312-5A5C-7E8B-C3F2F00FE9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45CAA95-E7B3-8F4A-CA61-FF69363446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BCC9201-9ABF-EE75-1045-0762E78434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D0C743-A315-4875-96DC-6BD3CF7A526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439602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4A5E9C6-B89D-D534-2C8F-1D8A480645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F1EB7C9-62AE-383A-5D62-6124E0A9B9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AA993B7-9559-D726-8E8B-E81ED92890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A27E9F-74B6-4C46-A0EC-3A6866AB484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995735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20790E-56EE-FCBA-2327-FCD7ED29D1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D7CE8D-BCCA-3D5E-7AF5-670E910032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C514AF0-47D5-D483-038F-03976443B9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75B6CAA-310D-71D6-E5FF-3FE7390393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9EB997-FFE9-91A8-56D1-0906C7DD9D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E25505-4153-6B37-C6ED-87CF3B519A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0567C8-6523-446B-B317-FDA1A73BC6B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626912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BC4636-F745-0C7C-0CCD-53C60FE4AD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5463D40-E574-856D-06AF-7D1B833A691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978F8D0-99B1-EAAF-FC99-6BCF222E70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F99337C-FF12-BFD0-5512-4AF6A33F40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517D00D-BACB-A3D4-9A26-EE9D296D7F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E73518-18AE-A85F-73F8-D585EA719B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E8DD1F-7D9A-4B38-8F6D-A5C4585039D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428406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17ABE915-43BE-BD99-DB06-825248A9EDD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E74D67F9-13F2-04A2-17DB-4E3D3412F34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2B33511F-6219-2120-1D4F-44279308F5B4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2EE9875D-586E-B9AE-F6CE-2E3804844B30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C880EA33-5A1E-C06C-052D-AAB2367B72F8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A636A521-65B8-4A8B-8665-F94030C1E37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orldofteaching.com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BF5F0FC2-B4FE-C3B0-0FEA-0440342F7787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533400" y="2438400"/>
            <a:ext cx="7772400" cy="1470025"/>
          </a:xfrm>
        </p:spPr>
        <p:txBody>
          <a:bodyPr anchor="ctr"/>
          <a:lstStyle/>
          <a:p>
            <a:r>
              <a:rPr lang="en-US" altLang="en-US" sz="4400">
                <a:solidFill>
                  <a:schemeClr val="bg1"/>
                </a:solidFill>
              </a:rPr>
              <a:t>Group 15, the Nitrogen Group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>
            <a:extLst>
              <a:ext uri="{FF2B5EF4-FFF2-40B4-BE49-F238E27FC236}">
                <a16:creationId xmlns:a16="http://schemas.microsoft.com/office/drawing/2014/main" id="{AB3AA069-DEF3-10EF-C31C-261FD3DFB4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68450" y="685800"/>
            <a:ext cx="6521450" cy="585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</a:pPr>
            <a:r>
              <a:rPr lang="en-US" altLang="en-US" sz="3600" b="1">
                <a:solidFill>
                  <a:srgbClr val="ECCA22"/>
                </a:solidFill>
                <a:latin typeface="Times New Roman" panose="02020603050405020304" pitchFamily="18" charset="0"/>
              </a:rPr>
              <a:t>Group 15—The Nitrogen Group</a:t>
            </a:r>
          </a:p>
        </p:txBody>
      </p:sp>
      <p:sp>
        <p:nvSpPr>
          <p:cNvPr id="3075" name="Text Box 3">
            <a:extLst>
              <a:ext uri="{FF2B5EF4-FFF2-40B4-BE49-F238E27FC236}">
                <a16:creationId xmlns:a16="http://schemas.microsoft.com/office/drawing/2014/main" id="{15E77519-4480-69A8-0FB1-2A813A1FE4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1235075"/>
            <a:ext cx="7848600" cy="140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8001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573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145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717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chemeClr val="tx1"/>
              </a:buClr>
              <a:buFontTx/>
              <a:buChar char="•"/>
            </a:pPr>
            <a:r>
              <a:rPr lang="en-US" altLang="en-US" sz="3200">
                <a:solidFill>
                  <a:schemeClr val="bg1"/>
                </a:solidFill>
                <a:latin typeface="Times New Roman" panose="02020603050405020304" pitchFamily="18" charset="0"/>
              </a:rPr>
              <a:t>Nitrogen and phosphorus are required by living things and are used to manufacture various items. </a:t>
            </a:r>
          </a:p>
        </p:txBody>
      </p:sp>
      <p:sp>
        <p:nvSpPr>
          <p:cNvPr id="3076" name="Text Box 4">
            <a:extLst>
              <a:ext uri="{FF2B5EF4-FFF2-40B4-BE49-F238E27FC236}">
                <a16:creationId xmlns:a16="http://schemas.microsoft.com/office/drawing/2014/main" id="{C2287A75-1257-079E-899B-015782303B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3200" y="0"/>
            <a:ext cx="3592513" cy="457200"/>
          </a:xfrm>
          <a:prstGeom prst="rect">
            <a:avLst/>
          </a:prstGeom>
          <a:noFill/>
          <a:ln>
            <a:noFill/>
          </a:ln>
          <a:effectLst>
            <a:outerShdw dist="53882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>
                <a:solidFill>
                  <a:srgbClr val="ECCA22"/>
                </a:solidFill>
              </a:rPr>
              <a:t>Representative Elements</a:t>
            </a:r>
          </a:p>
        </p:txBody>
      </p:sp>
      <p:sp>
        <p:nvSpPr>
          <p:cNvPr id="3078" name="Text Box 6">
            <a:extLst>
              <a:ext uri="{FF2B5EF4-FFF2-40B4-BE49-F238E27FC236}">
                <a16:creationId xmlns:a16="http://schemas.microsoft.com/office/drawing/2014/main" id="{99404390-381B-2469-AD95-83E5216847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2606675"/>
            <a:ext cx="4191000" cy="3159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8001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573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145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717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chemeClr val="tx1"/>
              </a:buClr>
              <a:buFontTx/>
              <a:buChar char="•"/>
            </a:pPr>
            <a:r>
              <a:rPr lang="en-US" altLang="en-US" sz="3200">
                <a:solidFill>
                  <a:schemeClr val="bg1"/>
                </a:solidFill>
                <a:latin typeface="Times New Roman" panose="02020603050405020304" pitchFamily="18" charset="0"/>
              </a:rPr>
              <a:t>These elements also are parts of the biological materials that store genetic information and energy in living organisms.</a:t>
            </a:r>
            <a:r>
              <a:rPr lang="en-US" altLang="en-US" sz="3200">
                <a:latin typeface="Times New Roman" panose="02020603050405020304" pitchFamily="18" charset="0"/>
              </a:rPr>
              <a:t> </a:t>
            </a:r>
          </a:p>
        </p:txBody>
      </p:sp>
      <p:pic>
        <p:nvPicPr>
          <p:cNvPr id="3079" name="Picture 7">
            <a:extLst>
              <a:ext uri="{FF2B5EF4-FFF2-40B4-BE49-F238E27FC236}">
                <a16:creationId xmlns:a16="http://schemas.microsoft.com/office/drawing/2014/main" id="{8980500A-6F9A-C325-4323-27CBDBA1A6A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5025" y="2178050"/>
            <a:ext cx="3736975" cy="3771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" dur="5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6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/>
      <p:bldP spid="307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>
            <a:extLst>
              <a:ext uri="{FF2B5EF4-FFF2-40B4-BE49-F238E27FC236}">
                <a16:creationId xmlns:a16="http://schemas.microsoft.com/office/drawing/2014/main" id="{D3F1DFA3-D26A-CF67-0367-6D546A6BB1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68450" y="685800"/>
            <a:ext cx="6521450" cy="585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</a:pPr>
            <a:r>
              <a:rPr lang="en-US" altLang="en-US" sz="3600" b="1">
                <a:solidFill>
                  <a:srgbClr val="ECCA22"/>
                </a:solidFill>
                <a:latin typeface="Times New Roman" panose="02020603050405020304" pitchFamily="18" charset="0"/>
              </a:rPr>
              <a:t>Group 15—The Nitrogen Group</a:t>
            </a:r>
          </a:p>
        </p:txBody>
      </p:sp>
      <p:sp>
        <p:nvSpPr>
          <p:cNvPr id="4099" name="Text Box 3">
            <a:extLst>
              <a:ext uri="{FF2B5EF4-FFF2-40B4-BE49-F238E27FC236}">
                <a16:creationId xmlns:a16="http://schemas.microsoft.com/office/drawing/2014/main" id="{D96209A1-1BC6-ED04-5544-B9459460BB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1330325"/>
            <a:ext cx="7848600" cy="1844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8001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573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145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717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chemeClr val="tx1"/>
              </a:buClr>
              <a:buFontTx/>
              <a:buChar char="•"/>
            </a:pPr>
            <a:r>
              <a:rPr lang="en-US" altLang="en-US" sz="3200">
                <a:solidFill>
                  <a:schemeClr val="bg1"/>
                </a:solidFill>
                <a:latin typeface="Times New Roman" panose="02020603050405020304" pitchFamily="18" charset="0"/>
              </a:rPr>
              <a:t>Although almost 80 percent of the air you breathe is nitrogen, you can’t get the nitrogen your body needs by breathing nitrogen gas. </a:t>
            </a:r>
          </a:p>
        </p:txBody>
      </p:sp>
      <p:sp>
        <p:nvSpPr>
          <p:cNvPr id="4100" name="Text Box 4">
            <a:extLst>
              <a:ext uri="{FF2B5EF4-FFF2-40B4-BE49-F238E27FC236}">
                <a16:creationId xmlns:a16="http://schemas.microsoft.com/office/drawing/2014/main" id="{3130EFE9-86E1-BB23-C90C-24F06036B6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3200" y="0"/>
            <a:ext cx="3592513" cy="457200"/>
          </a:xfrm>
          <a:prstGeom prst="rect">
            <a:avLst/>
          </a:prstGeom>
          <a:noFill/>
          <a:ln>
            <a:noFill/>
          </a:ln>
          <a:effectLst>
            <a:outerShdw dist="53882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>
                <a:solidFill>
                  <a:srgbClr val="ECCA22"/>
                </a:solidFill>
              </a:rPr>
              <a:t>Representative Elements</a:t>
            </a:r>
          </a:p>
        </p:txBody>
      </p:sp>
      <p:sp>
        <p:nvSpPr>
          <p:cNvPr id="4102" name="Text Box 6">
            <a:extLst>
              <a:ext uri="{FF2B5EF4-FFF2-40B4-BE49-F238E27FC236}">
                <a16:creationId xmlns:a16="http://schemas.microsoft.com/office/drawing/2014/main" id="{721E6D13-EBE2-CADB-455F-4B99DAEA87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3213100"/>
            <a:ext cx="8077200" cy="140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8001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573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145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717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chemeClr val="tx1"/>
              </a:buClr>
              <a:buFontTx/>
              <a:buChar char="•"/>
            </a:pPr>
            <a:r>
              <a:rPr lang="en-US" altLang="en-US" sz="3200">
                <a:solidFill>
                  <a:schemeClr val="bg1"/>
                </a:solidFill>
                <a:latin typeface="Times New Roman" panose="02020603050405020304" pitchFamily="18" charset="0"/>
              </a:rPr>
              <a:t>Bacteria in the soil must first change nitrogen gas into substances that can be absorbed through the roots of plants. </a:t>
            </a:r>
          </a:p>
        </p:txBody>
      </p:sp>
      <p:sp>
        <p:nvSpPr>
          <p:cNvPr id="4103" name="Text Box 7">
            <a:extLst>
              <a:ext uri="{FF2B5EF4-FFF2-40B4-BE49-F238E27FC236}">
                <a16:creationId xmlns:a16="http://schemas.microsoft.com/office/drawing/2014/main" id="{E58AB21C-8C5D-1FA9-2EB5-C1B34B6CD3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4670425"/>
            <a:ext cx="7924800" cy="968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8001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573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145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717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chemeClr val="tx1"/>
              </a:buClr>
              <a:buFontTx/>
              <a:buChar char="•"/>
            </a:pPr>
            <a:r>
              <a:rPr lang="en-US" altLang="en-US" sz="3200">
                <a:solidFill>
                  <a:schemeClr val="bg1"/>
                </a:solidFill>
                <a:latin typeface="Times New Roman" panose="02020603050405020304" pitchFamily="18" charset="0"/>
              </a:rPr>
              <a:t>Then, by eating some plants, nitrogen becomes available to your body.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/>
      <p:bldP spid="4102" grpId="0"/>
      <p:bldP spid="410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>
            <a:extLst>
              <a:ext uri="{FF2B5EF4-FFF2-40B4-BE49-F238E27FC236}">
                <a16:creationId xmlns:a16="http://schemas.microsoft.com/office/drawing/2014/main" id="{A5689E18-03DE-C21E-4A9E-12037455F7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68450" y="685800"/>
            <a:ext cx="6521450" cy="585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</a:pPr>
            <a:r>
              <a:rPr lang="en-US" altLang="en-US" sz="3600" b="1">
                <a:solidFill>
                  <a:srgbClr val="ECCA22"/>
                </a:solidFill>
                <a:latin typeface="Times New Roman" panose="02020603050405020304" pitchFamily="18" charset="0"/>
              </a:rPr>
              <a:t>Group 15—The Nitrogen Group</a:t>
            </a:r>
          </a:p>
        </p:txBody>
      </p:sp>
      <p:sp>
        <p:nvSpPr>
          <p:cNvPr id="5123" name="Text Box 3">
            <a:extLst>
              <a:ext uri="{FF2B5EF4-FFF2-40B4-BE49-F238E27FC236}">
                <a16:creationId xmlns:a16="http://schemas.microsoft.com/office/drawing/2014/main" id="{64DBB9FE-BC8A-A17D-99BA-797F8B4D49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1384300"/>
            <a:ext cx="7696200" cy="968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8001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573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145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717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chemeClr val="tx1"/>
              </a:buClr>
              <a:buFontTx/>
              <a:buChar char="•"/>
            </a:pPr>
            <a:r>
              <a:rPr lang="en-US" altLang="en-US" sz="3200">
                <a:solidFill>
                  <a:schemeClr val="bg1"/>
                </a:solidFill>
                <a:latin typeface="Times New Roman" panose="02020603050405020304" pitchFamily="18" charset="0"/>
              </a:rPr>
              <a:t>Ammonia is a gas that contains nitrogen and hydrogen. </a:t>
            </a:r>
          </a:p>
        </p:txBody>
      </p:sp>
      <p:sp>
        <p:nvSpPr>
          <p:cNvPr id="5124" name="Text Box 4">
            <a:extLst>
              <a:ext uri="{FF2B5EF4-FFF2-40B4-BE49-F238E27FC236}">
                <a16:creationId xmlns:a16="http://schemas.microsoft.com/office/drawing/2014/main" id="{83A9769E-7395-1C3F-8379-A010CF5023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3200" y="0"/>
            <a:ext cx="3592513" cy="457200"/>
          </a:xfrm>
          <a:prstGeom prst="rect">
            <a:avLst/>
          </a:prstGeom>
          <a:noFill/>
          <a:ln>
            <a:noFill/>
          </a:ln>
          <a:effectLst>
            <a:outerShdw dist="53882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>
                <a:solidFill>
                  <a:srgbClr val="ECCA22"/>
                </a:solidFill>
              </a:rPr>
              <a:t>Representative Elements</a:t>
            </a:r>
          </a:p>
        </p:txBody>
      </p:sp>
      <p:sp>
        <p:nvSpPr>
          <p:cNvPr id="5126" name="Text Box 6">
            <a:extLst>
              <a:ext uri="{FF2B5EF4-FFF2-40B4-BE49-F238E27FC236}">
                <a16:creationId xmlns:a16="http://schemas.microsoft.com/office/drawing/2014/main" id="{033DCFCF-3B96-F45C-8989-AA104441AC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2476500"/>
            <a:ext cx="7543800" cy="968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8001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573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145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717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chemeClr val="tx1"/>
              </a:buClr>
              <a:buFontTx/>
              <a:buChar char="•"/>
            </a:pPr>
            <a:r>
              <a:rPr lang="en-US" altLang="en-US" sz="3200">
                <a:solidFill>
                  <a:schemeClr val="bg1"/>
                </a:solidFill>
                <a:latin typeface="Times New Roman" panose="02020603050405020304" pitchFamily="18" charset="0"/>
              </a:rPr>
              <a:t>When ammonia is dissolved in water, it can be used as a cleaner and disinfectant.</a:t>
            </a:r>
            <a:r>
              <a:rPr lang="en-US" altLang="en-US" sz="3200"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5127" name="Text Box 7">
            <a:extLst>
              <a:ext uri="{FF2B5EF4-FFF2-40B4-BE49-F238E27FC236}">
                <a16:creationId xmlns:a16="http://schemas.microsoft.com/office/drawing/2014/main" id="{C6ED8DB0-B56C-5556-51A8-1AA96D3C51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3556000"/>
            <a:ext cx="7848600" cy="968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8001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573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145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717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chemeClr val="tx1"/>
              </a:buClr>
              <a:buFontTx/>
              <a:buChar char="•"/>
            </a:pPr>
            <a:r>
              <a:rPr lang="en-US" altLang="en-US" sz="3200">
                <a:solidFill>
                  <a:schemeClr val="bg1"/>
                </a:solidFill>
                <a:latin typeface="Times New Roman" panose="02020603050405020304" pitchFamily="18" charset="0"/>
              </a:rPr>
              <a:t>Ammonia also can be converted into solid fertilizers.</a:t>
            </a:r>
          </a:p>
        </p:txBody>
      </p:sp>
      <p:sp>
        <p:nvSpPr>
          <p:cNvPr id="5128" name="Text Box 8">
            <a:extLst>
              <a:ext uri="{FF2B5EF4-FFF2-40B4-BE49-F238E27FC236}">
                <a16:creationId xmlns:a16="http://schemas.microsoft.com/office/drawing/2014/main" id="{C63CC779-50F3-269D-6F89-C400C36BFF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4632325"/>
            <a:ext cx="7848600" cy="968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8001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573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145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717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chemeClr val="tx1"/>
              </a:buClr>
              <a:buFontTx/>
              <a:buChar char="•"/>
            </a:pPr>
            <a:r>
              <a:rPr lang="en-US" altLang="en-US" sz="3200">
                <a:solidFill>
                  <a:schemeClr val="bg1"/>
                </a:solidFill>
                <a:latin typeface="Times New Roman" panose="02020603050405020304" pitchFamily="18" charset="0"/>
              </a:rPr>
              <a:t>It also is used to freeze-dry food and as a refrigerant.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5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/>
      <p:bldP spid="5126" grpId="0"/>
      <p:bldP spid="5127" grpId="0"/>
      <p:bldP spid="512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>
            <a:extLst>
              <a:ext uri="{FF2B5EF4-FFF2-40B4-BE49-F238E27FC236}">
                <a16:creationId xmlns:a16="http://schemas.microsoft.com/office/drawing/2014/main" id="{B5FC92EE-7BCB-85E3-514C-DF3E3681B6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68450" y="685800"/>
            <a:ext cx="6521450" cy="585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</a:pPr>
            <a:r>
              <a:rPr lang="en-US" altLang="en-US" sz="3600" b="1">
                <a:solidFill>
                  <a:srgbClr val="ECCA22"/>
                </a:solidFill>
                <a:latin typeface="Times New Roman" panose="02020603050405020304" pitchFamily="18" charset="0"/>
              </a:rPr>
              <a:t>Group 15—The Nitrogen Group</a:t>
            </a:r>
          </a:p>
        </p:txBody>
      </p:sp>
      <p:sp>
        <p:nvSpPr>
          <p:cNvPr id="6147" name="Text Box 3">
            <a:extLst>
              <a:ext uri="{FF2B5EF4-FFF2-40B4-BE49-F238E27FC236}">
                <a16:creationId xmlns:a16="http://schemas.microsoft.com/office/drawing/2014/main" id="{9D39C345-EE3F-24BD-92FE-FBE645995B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1355725"/>
            <a:ext cx="7696200" cy="968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8001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573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145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717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chemeClr val="tx1"/>
              </a:buClr>
              <a:buFontTx/>
              <a:buChar char="•"/>
            </a:pPr>
            <a:r>
              <a:rPr lang="en-US" altLang="en-US" sz="3200">
                <a:solidFill>
                  <a:schemeClr val="bg1"/>
                </a:solidFill>
                <a:latin typeface="Times New Roman" panose="02020603050405020304" pitchFamily="18" charset="0"/>
              </a:rPr>
              <a:t>The element phosphorus comes in two forms—white and red.</a:t>
            </a:r>
          </a:p>
        </p:txBody>
      </p:sp>
      <p:sp>
        <p:nvSpPr>
          <p:cNvPr id="6148" name="Text Box 4">
            <a:extLst>
              <a:ext uri="{FF2B5EF4-FFF2-40B4-BE49-F238E27FC236}">
                <a16:creationId xmlns:a16="http://schemas.microsoft.com/office/drawing/2014/main" id="{EE8F2EEE-6F79-A264-5F98-487BB9CDE5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3200" y="0"/>
            <a:ext cx="3592513" cy="457200"/>
          </a:xfrm>
          <a:prstGeom prst="rect">
            <a:avLst/>
          </a:prstGeom>
          <a:noFill/>
          <a:ln>
            <a:noFill/>
          </a:ln>
          <a:effectLst>
            <a:outerShdw dist="53882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>
                <a:solidFill>
                  <a:srgbClr val="ECCA22"/>
                </a:solidFill>
              </a:rPr>
              <a:t>Representative Elements</a:t>
            </a:r>
          </a:p>
        </p:txBody>
      </p:sp>
      <p:sp>
        <p:nvSpPr>
          <p:cNvPr id="6150" name="Text Box 6">
            <a:extLst>
              <a:ext uri="{FF2B5EF4-FFF2-40B4-BE49-F238E27FC236}">
                <a16:creationId xmlns:a16="http://schemas.microsoft.com/office/drawing/2014/main" id="{F709664D-AA00-06CE-1C8B-717C58DD35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2397125"/>
            <a:ext cx="7543800" cy="140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8001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573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145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717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chemeClr val="tx1"/>
              </a:buClr>
              <a:buFontTx/>
              <a:buChar char="•"/>
            </a:pPr>
            <a:r>
              <a:rPr lang="en-US" altLang="en-US" sz="3200">
                <a:solidFill>
                  <a:schemeClr val="bg1"/>
                </a:solidFill>
                <a:latin typeface="Times New Roman" panose="02020603050405020304" pitchFamily="18" charset="0"/>
              </a:rPr>
              <a:t>White phosphorus is so active it can’t be exposed to oxygen in the air or it will burst into flames.</a:t>
            </a:r>
            <a:r>
              <a:rPr lang="en-US" altLang="en-US" sz="3200"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6151" name="Text Box 7">
            <a:extLst>
              <a:ext uri="{FF2B5EF4-FFF2-40B4-BE49-F238E27FC236}">
                <a16:creationId xmlns:a16="http://schemas.microsoft.com/office/drawing/2014/main" id="{972EA613-1645-5EF0-7D90-07F17881A1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3870325"/>
            <a:ext cx="7696200" cy="1844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8001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573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145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717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chemeClr val="tx1"/>
              </a:buClr>
              <a:buFontTx/>
              <a:buChar char="•"/>
            </a:pPr>
            <a:r>
              <a:rPr lang="en-US" altLang="en-US" sz="3200">
                <a:solidFill>
                  <a:schemeClr val="bg1"/>
                </a:solidFill>
                <a:latin typeface="Times New Roman" panose="02020603050405020304" pitchFamily="18" charset="0"/>
              </a:rPr>
              <a:t>The heads of matches contain the less active red phosphorus, which ignites from the heat produced by friction when the match is struck.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/>
      <p:bldP spid="6150" grpId="0"/>
      <p:bldP spid="615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>
            <a:extLst>
              <a:ext uri="{FF2B5EF4-FFF2-40B4-BE49-F238E27FC236}">
                <a16:creationId xmlns:a16="http://schemas.microsoft.com/office/drawing/2014/main" id="{E649DCAD-2AA5-05F4-33B5-2D7B4BB761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68450" y="685800"/>
            <a:ext cx="6521450" cy="585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</a:pPr>
            <a:r>
              <a:rPr lang="en-US" altLang="en-US" sz="3600" b="1">
                <a:solidFill>
                  <a:srgbClr val="ECCA22"/>
                </a:solidFill>
                <a:latin typeface="Times New Roman" panose="02020603050405020304" pitchFamily="18" charset="0"/>
              </a:rPr>
              <a:t>Group 15—The Nitrogen Group</a:t>
            </a:r>
          </a:p>
        </p:txBody>
      </p:sp>
      <p:sp>
        <p:nvSpPr>
          <p:cNvPr id="7171" name="Text Box 3">
            <a:extLst>
              <a:ext uri="{FF2B5EF4-FFF2-40B4-BE49-F238E27FC236}">
                <a16:creationId xmlns:a16="http://schemas.microsoft.com/office/drawing/2014/main" id="{7D82F473-C0BF-6641-F7ED-B2E55275C0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1508125"/>
            <a:ext cx="4724400" cy="1844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8001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573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145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717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chemeClr val="tx1"/>
              </a:buClr>
              <a:buFontTx/>
              <a:buChar char="•"/>
            </a:pPr>
            <a:r>
              <a:rPr lang="en-US" altLang="en-US" sz="3200">
                <a:solidFill>
                  <a:schemeClr val="bg1"/>
                </a:solidFill>
                <a:latin typeface="Times New Roman" panose="02020603050405020304" pitchFamily="18" charset="0"/>
              </a:rPr>
              <a:t>Phosphorous compounds are essential ingredients for healthy teeth and bones. </a:t>
            </a:r>
          </a:p>
        </p:txBody>
      </p:sp>
      <p:sp>
        <p:nvSpPr>
          <p:cNvPr id="7172" name="Text Box 4">
            <a:extLst>
              <a:ext uri="{FF2B5EF4-FFF2-40B4-BE49-F238E27FC236}">
                <a16:creationId xmlns:a16="http://schemas.microsoft.com/office/drawing/2014/main" id="{3DD19816-3733-E8E7-4EA5-7785DB1FCB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3200" y="0"/>
            <a:ext cx="3592513" cy="457200"/>
          </a:xfrm>
          <a:prstGeom prst="rect">
            <a:avLst/>
          </a:prstGeom>
          <a:noFill/>
          <a:ln>
            <a:noFill/>
          </a:ln>
          <a:effectLst>
            <a:outerShdw dist="53882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>
                <a:solidFill>
                  <a:srgbClr val="ECCA22"/>
                </a:solidFill>
              </a:rPr>
              <a:t>Representative Elements</a:t>
            </a:r>
          </a:p>
        </p:txBody>
      </p:sp>
      <p:sp>
        <p:nvSpPr>
          <p:cNvPr id="7174" name="Text Box 6">
            <a:extLst>
              <a:ext uri="{FF2B5EF4-FFF2-40B4-BE49-F238E27FC236}">
                <a16:creationId xmlns:a16="http://schemas.microsoft.com/office/drawing/2014/main" id="{CCD447FC-3083-7175-A718-77A74C595F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3641725"/>
            <a:ext cx="4495800" cy="1844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8001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573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145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717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chemeClr val="tx1"/>
              </a:buClr>
              <a:buFontTx/>
              <a:buChar char="•"/>
            </a:pPr>
            <a:r>
              <a:rPr lang="en-US" altLang="en-US" sz="3200">
                <a:solidFill>
                  <a:schemeClr val="bg1"/>
                </a:solidFill>
                <a:latin typeface="Times New Roman" panose="02020603050405020304" pitchFamily="18" charset="0"/>
              </a:rPr>
              <a:t>Plants also need phosphorus, so it is one of the nutrients in most fertilizers. </a:t>
            </a:r>
          </a:p>
        </p:txBody>
      </p:sp>
      <p:pic>
        <p:nvPicPr>
          <p:cNvPr id="7175" name="Picture 7">
            <a:extLst>
              <a:ext uri="{FF2B5EF4-FFF2-40B4-BE49-F238E27FC236}">
                <a16:creationId xmlns:a16="http://schemas.microsoft.com/office/drawing/2014/main" id="{806FD967-D56F-B4A4-F266-227017A8AA5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2413" y="1490663"/>
            <a:ext cx="3305175" cy="419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6" dur="5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/>
      <p:bldP spid="717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>
            <a:extLst>
              <a:ext uri="{FF2B5EF4-FFF2-40B4-BE49-F238E27FC236}">
                <a16:creationId xmlns:a16="http://schemas.microsoft.com/office/drawing/2014/main" id="{A44894A6-2C30-522F-3E49-178680D68F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2819400"/>
            <a:ext cx="7920038" cy="3743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 sz="2400"/>
              <a:t>This powerpoint was kindly donated to </a:t>
            </a:r>
            <a:r>
              <a:rPr lang="en-GB" altLang="en-US" sz="2400">
                <a:hlinkClick r:id="rId3"/>
              </a:rPr>
              <a:t>www.worldofteaching.com</a:t>
            </a:r>
            <a:endParaRPr lang="en-GB" altLang="en-US" sz="2400"/>
          </a:p>
          <a:p>
            <a:endParaRPr lang="en-GB" altLang="en-US" sz="2400"/>
          </a:p>
          <a:p>
            <a:endParaRPr lang="en-GB" altLang="en-US" sz="2400"/>
          </a:p>
          <a:p>
            <a:endParaRPr lang="en-GB" altLang="en-US" sz="2400"/>
          </a:p>
          <a:p>
            <a:endParaRPr lang="en-GB" altLang="en-US" sz="2400"/>
          </a:p>
          <a:p>
            <a:r>
              <a:rPr lang="en-GB" altLang="en-US" sz="2400">
                <a:hlinkClick r:id="rId3"/>
              </a:rPr>
              <a:t>http://www.worldofteaching.com</a:t>
            </a:r>
            <a:r>
              <a:rPr lang="en-GB" altLang="en-US" sz="2400"/>
              <a:t> is home to over a thousand powerpoints submitted by teachers. This is a completely free site and requires no registration. Please visit and I hope it will help in your teaching.</a:t>
            </a:r>
            <a:endParaRPr lang="en-US" altLang="en-US" sz="2400"/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333</Words>
  <Application>Microsoft Office PowerPoint</Application>
  <PresentationFormat>On-screen Show (4:3)</PresentationFormat>
  <Paragraphs>38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Times New Roman</vt:lpstr>
      <vt:lpstr>Default Design</vt:lpstr>
      <vt:lpstr>Group 15, the Nitrogen Group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SCNU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Group 15, the Nitrogen Group</dc:title>
  <dc:creator>CIC1</dc:creator>
  <cp:lastModifiedBy>Nayan GRIFFITHS</cp:lastModifiedBy>
  <cp:revision>4</cp:revision>
  <dcterms:created xsi:type="dcterms:W3CDTF">2005-08-21T21:21:16Z</dcterms:created>
  <dcterms:modified xsi:type="dcterms:W3CDTF">2023-05-23T21:47:50Z</dcterms:modified>
</cp:coreProperties>
</file>